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2" r:id="rId3"/>
    <p:sldId id="267" r:id="rId4"/>
    <p:sldId id="293" r:id="rId5"/>
    <p:sldId id="294" r:id="rId6"/>
    <p:sldId id="295" r:id="rId7"/>
    <p:sldId id="296" r:id="rId8"/>
    <p:sldId id="300" r:id="rId9"/>
    <p:sldId id="301" r:id="rId10"/>
    <p:sldId id="303" r:id="rId11"/>
    <p:sldId id="304" r:id="rId12"/>
    <p:sldId id="305" r:id="rId13"/>
    <p:sldId id="309" r:id="rId14"/>
    <p:sldId id="310" r:id="rId15"/>
    <p:sldId id="311" r:id="rId16"/>
    <p:sldId id="312" r:id="rId17"/>
    <p:sldId id="321" r:id="rId18"/>
    <p:sldId id="322" r:id="rId19"/>
    <p:sldId id="323" r:id="rId20"/>
    <p:sldId id="339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40" r:id="rId29"/>
    <p:sldId id="320" r:id="rId30"/>
    <p:sldId id="331" r:id="rId31"/>
    <p:sldId id="332" r:id="rId32"/>
    <p:sldId id="334" r:id="rId33"/>
    <p:sldId id="336" r:id="rId34"/>
    <p:sldId id="341" r:id="rId35"/>
    <p:sldId id="342" r:id="rId36"/>
    <p:sldId id="338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6E2470B-59A0-45F3-983C-493305C5AD48}">
          <p14:sldIdLst>
            <p14:sldId id="257"/>
            <p14:sldId id="292"/>
            <p14:sldId id="267"/>
            <p14:sldId id="293"/>
            <p14:sldId id="294"/>
            <p14:sldId id="295"/>
            <p14:sldId id="296"/>
            <p14:sldId id="300"/>
            <p14:sldId id="301"/>
            <p14:sldId id="303"/>
            <p14:sldId id="304"/>
            <p14:sldId id="305"/>
            <p14:sldId id="309"/>
            <p14:sldId id="310"/>
            <p14:sldId id="311"/>
            <p14:sldId id="312"/>
            <p14:sldId id="321"/>
            <p14:sldId id="322"/>
            <p14:sldId id="323"/>
            <p14:sldId id="339"/>
            <p14:sldId id="324"/>
            <p14:sldId id="325"/>
            <p14:sldId id="326"/>
            <p14:sldId id="327"/>
            <p14:sldId id="328"/>
            <p14:sldId id="329"/>
            <p14:sldId id="330"/>
            <p14:sldId id="340"/>
            <p14:sldId id="320"/>
            <p14:sldId id="331"/>
            <p14:sldId id="332"/>
            <p14:sldId id="334"/>
            <p14:sldId id="336"/>
            <p14:sldId id="341"/>
            <p14:sldId id="342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722F9-6403-4ADC-9440-0DFA541548D9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1719-52AC-4188-BACB-576BBB0DFC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2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28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Kolombiya</a:t>
            </a:r>
            <a:r>
              <a:rPr lang="tr-TR" baseline="0" dirty="0" smtClean="0"/>
              <a:t> Üniversitesinden araştırmacılar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kullanılarak kablosuz internet bağlantısının daha hızlı ve esnek olduğunu göstermişlerdir. </a:t>
            </a:r>
            <a:r>
              <a:rPr lang="tr-TR" baseline="0" dirty="0" err="1" smtClean="0"/>
              <a:t>Grafendeki</a:t>
            </a:r>
            <a:r>
              <a:rPr lang="tr-TR" baseline="0" dirty="0" smtClean="0"/>
              <a:t> yüksek elektron iletim hızı veri iletiminde mevcut teknolojiyi tahtından edecektir.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evremizdeki fiziksel ortam (sıcaklık, basınç, uzaklık vb.) değişikliklerini algılayan cihazlara “</a:t>
            </a:r>
            <a:r>
              <a:rPr lang="tr-TR" dirty="0" err="1" smtClean="0"/>
              <a:t>sensör</a:t>
            </a:r>
            <a:r>
              <a:rPr lang="tr-TR" dirty="0" smtClean="0"/>
              <a:t>” denir. Bir diğer adı da algılayıcılar yani duyargalardır.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Grafen</a:t>
            </a:r>
            <a:r>
              <a:rPr lang="tr-TR" dirty="0" smtClean="0"/>
              <a:t> tabanlı</a:t>
            </a:r>
            <a:r>
              <a:rPr lang="tr-TR" baseline="0" dirty="0" smtClean="0"/>
              <a:t> gaz </a:t>
            </a:r>
            <a:r>
              <a:rPr lang="tr-TR" baseline="0" dirty="0" err="1" smtClean="0"/>
              <a:t>sensörleri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biyosensörler</a:t>
            </a:r>
            <a:r>
              <a:rPr lang="tr-TR" baseline="0" dirty="0" smtClean="0"/>
              <a:t> yoğun olarak kullanılmaktadır. </a:t>
            </a:r>
            <a:r>
              <a:rPr lang="tr-TR" dirty="0" err="1" smtClean="0"/>
              <a:t>Grafen</a:t>
            </a:r>
            <a:r>
              <a:rPr lang="tr-TR" dirty="0" smtClean="0"/>
              <a:t> tabanlı </a:t>
            </a:r>
            <a:r>
              <a:rPr lang="tr-TR" dirty="0" err="1" smtClean="0"/>
              <a:t>sensörler</a:t>
            </a:r>
            <a:r>
              <a:rPr lang="tr-TR" dirty="0" smtClean="0"/>
              <a:t> şeker, kolesterol, </a:t>
            </a:r>
            <a:r>
              <a:rPr lang="tr-TR" dirty="0" err="1" smtClean="0"/>
              <a:t>dopamin</a:t>
            </a:r>
            <a:r>
              <a:rPr lang="tr-TR" dirty="0" smtClean="0"/>
              <a:t>, üre, ürik asit ve çevresel uygulamalar gibi bir çok alanda yoğun olarak kullanılmaktadır.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Bataryasız</a:t>
            </a:r>
            <a:r>
              <a:rPr lang="tr-TR" dirty="0" smtClean="0"/>
              <a:t> </a:t>
            </a:r>
            <a:r>
              <a:rPr lang="tr-TR" dirty="0" err="1" smtClean="0"/>
              <a:t>grafen</a:t>
            </a:r>
            <a:r>
              <a:rPr lang="tr-TR" dirty="0" smtClean="0"/>
              <a:t> tabanlı akıllı telefonların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Futbol sahası büyüklüğündeki bir parça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1 gramdan daha az bir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ağırlığa sahiptir. Bu düşük kütleye karşı yüksek yüzey alanlı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bir pil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oluşturacak şekilde sıkıştırılabilir. Yüksek yüzey alanı ve iyi yük taşıma kapasitesi nedeniyle </a:t>
            </a:r>
          </a:p>
          <a:p>
            <a:pPr algn="just"/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enerji depolamada yaygın olarak kullanılabilir.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Grafen</a:t>
            </a:r>
            <a:r>
              <a:rPr lang="tr-TR" dirty="0" smtClean="0"/>
              <a:t> kaplama, yüzeyleri aşınmaya ve oksitlenmeye karşı korur. Yüzeylerin daha hafif ve dayanıklı olmasını sağlar. Binalarda dış cephede kullanılarak ısı kaybını önler ve yakıt tasarrufu sağlar. Aynı şekilde uzay araştırmaları ve otomotiv</a:t>
            </a:r>
            <a:r>
              <a:rPr lang="tr-TR" baseline="0" dirty="0" smtClean="0"/>
              <a:t> teknolojisindeki kullanımında da hafif ve dayanıklı olması nedeniyle yakıt tasarrufu sağlamakta ve araçların ömrünü uzatmaktadır. Biyomedikal uygulamalarda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oksit yoğunluklu olarak kontrollü ilaç </a:t>
            </a:r>
            <a:r>
              <a:rPr lang="tr-TR" baseline="0" dirty="0" err="1" smtClean="0"/>
              <a:t>salımında</a:t>
            </a:r>
            <a:r>
              <a:rPr lang="tr-TR" baseline="0" dirty="0" smtClean="0"/>
              <a:t> kullanılmaktadır. Şekildeki çalışmada araştırmacılar </a:t>
            </a:r>
            <a:r>
              <a:rPr lang="tr-TR" baseline="0" dirty="0" err="1" smtClean="0"/>
              <a:t>Chitosandan</a:t>
            </a:r>
            <a:r>
              <a:rPr lang="tr-TR" baseline="0" dirty="0" smtClean="0"/>
              <a:t> oluşan bir </a:t>
            </a:r>
            <a:r>
              <a:rPr lang="tr-TR" baseline="0" dirty="0" err="1" smtClean="0"/>
              <a:t>mikrokürenin</a:t>
            </a:r>
            <a:r>
              <a:rPr lang="tr-TR" baseline="0" dirty="0" smtClean="0"/>
              <a:t> içerisine demir oksit bileşiğini koymuşlardır. </a:t>
            </a:r>
            <a:r>
              <a:rPr lang="tr-TR" baseline="0" dirty="0" err="1" smtClean="0"/>
              <a:t>Mikokürenin</a:t>
            </a:r>
            <a:r>
              <a:rPr lang="tr-TR" baseline="0" dirty="0" smtClean="0"/>
              <a:t> içerisine kanser tedavisinde kullanılan </a:t>
            </a:r>
            <a:r>
              <a:rPr lang="tr-TR" baseline="0" dirty="0" err="1" smtClean="0"/>
              <a:t>Doxorubicin</a:t>
            </a:r>
            <a:r>
              <a:rPr lang="tr-TR" baseline="0" dirty="0" smtClean="0"/>
              <a:t> ilacını yüklemişlerdir. Bu ilacın çevresi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oksitle kaplandıktan sonra </a:t>
            </a:r>
            <a:r>
              <a:rPr lang="tr-TR" baseline="0" dirty="0" err="1" smtClean="0"/>
              <a:t>mikroküreye</a:t>
            </a:r>
            <a:r>
              <a:rPr lang="tr-TR" baseline="0" dirty="0" smtClean="0"/>
              <a:t> ultrasonda kızıl ötesine yakın ışık göndererek </a:t>
            </a:r>
            <a:r>
              <a:rPr lang="tr-TR" baseline="0" dirty="0" err="1" smtClean="0"/>
              <a:t>mikrokürenin</a:t>
            </a:r>
            <a:r>
              <a:rPr lang="tr-TR" baseline="0" dirty="0" smtClean="0"/>
              <a:t> ısınması ve ilacın kontrollü bir şekilde </a:t>
            </a:r>
            <a:r>
              <a:rPr lang="tr-TR" baseline="0" dirty="0" err="1" smtClean="0"/>
              <a:t>vucuda</a:t>
            </a:r>
            <a:r>
              <a:rPr lang="tr-TR" baseline="0" dirty="0" smtClean="0"/>
              <a:t> salınımı sağlanmıştır. Bu çalışmada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oksitin</a:t>
            </a:r>
            <a:r>
              <a:rPr lang="tr-TR" baseline="0" dirty="0" smtClean="0"/>
              <a:t> ilacın salınım hızını ve kapasitesini arttırdığı görülmüştür.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Şekildeki</a:t>
            </a:r>
            <a:r>
              <a:rPr lang="tr-TR" baseline="0" dirty="0" smtClean="0"/>
              <a:t> çalışmada, metal yüzeyleri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ile kaplanarak oksitlenme ve aşınmaya karşı gösterdikleri davranış incelenmiştir. Grafikten de görüldüğü gibi 2 ve 4 tabakalı </a:t>
            </a:r>
            <a:r>
              <a:rPr lang="tr-TR" baseline="0" dirty="0" err="1" smtClean="0"/>
              <a:t>grafen</a:t>
            </a:r>
            <a:r>
              <a:rPr lang="tr-TR" baseline="0" dirty="0" smtClean="0"/>
              <a:t> kullanıldığında aşınma oranı gözle görünür bir biçimde azalmıştır.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719-52AC-4188-BACB-576BBB0DFCB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69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9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7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5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3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58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8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1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04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BD6D7-1EC8-4389-8209-99DDE0676B60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645C-735D-4568-A7C9-843DF4359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9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i29KPaydfWAhUKU1AKHXqSCP4QjRwIBw&amp;url=https://www.muhendisbeyinler.net/grafenin-ozellikleri/&amp;psig=AOvVaw3BUXZEFfkfY75BHeAvPCK9&amp;ust=15072273798258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c-mono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sciencedirect.com/science/journal/136970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36970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omms/2013/130712/ncomms3159/full/ncomms3159.html#auth-7" TargetMode="External"/><Relationship Id="rId13" Type="http://schemas.openxmlformats.org/officeDocument/2006/relationships/hyperlink" Target="http://www.sciencedirect.com/science/journal/00086223" TargetMode="External"/><Relationship Id="rId3" Type="http://schemas.openxmlformats.org/officeDocument/2006/relationships/hyperlink" Target="http://www.nature.com/ncomms/2013/130712/ncomms3159/full/ncomms3159.html#auth-2" TargetMode="External"/><Relationship Id="rId7" Type="http://schemas.openxmlformats.org/officeDocument/2006/relationships/hyperlink" Target="http://www.nature.com/ncomms/2013/130712/ncomms3159/full/ncomms3159.html#auth-6" TargetMode="External"/><Relationship Id="rId12" Type="http://schemas.openxmlformats.org/officeDocument/2006/relationships/hyperlink" Target="http://www.sciencedirect.com/science/article/pii/S0008622314000591" TargetMode="External"/><Relationship Id="rId2" Type="http://schemas.openxmlformats.org/officeDocument/2006/relationships/hyperlink" Target="http://www.nature.com/ncomms/2013/130712/ncomms3159/full/ncomms3159.html#auth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omms/2013/130712/ncomms3159/full/ncomms3159.html#auth-5" TargetMode="External"/><Relationship Id="rId11" Type="http://schemas.openxmlformats.org/officeDocument/2006/relationships/hyperlink" Target="http://www.nature.com/ncomms/2013/130712/ncomms3159/full/ncomms3159.html#auth-10" TargetMode="External"/><Relationship Id="rId5" Type="http://schemas.openxmlformats.org/officeDocument/2006/relationships/hyperlink" Target="http://www.nature.com/ncomms/2013/130712/ncomms3159/full/ncomms3159.html#auth-4" TargetMode="External"/><Relationship Id="rId10" Type="http://schemas.openxmlformats.org/officeDocument/2006/relationships/hyperlink" Target="http://www.nature.com/ncomms/2013/130712/ncomms3159/full/ncomms3159.html#auth-9" TargetMode="External"/><Relationship Id="rId4" Type="http://schemas.openxmlformats.org/officeDocument/2006/relationships/hyperlink" Target="http://www.nature.com/ncomms/2013/130712/ncomms3159/full/ncomms3159.html#auth-3" TargetMode="External"/><Relationship Id="rId9" Type="http://schemas.openxmlformats.org/officeDocument/2006/relationships/hyperlink" Target="http://www.nature.com/ncomms/2013/130712/ncomms3159/full/ncomms3159.html#auth-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GRAFENİN YAPISAL, ELEKTRONİK, OPTİK ÖZELLİKLERİ VE TEKNOLOJİK UYGULAMA ALANLARI</a:t>
            </a:r>
          </a:p>
          <a:p>
            <a:pPr marL="0" indent="0" algn="ctr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46738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Resim 6" descr="GRAFEN ile ilgili görsel sonucu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4292"/>
            <a:ext cx="6120680" cy="22153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/>
          <p:cNvSpPr txBox="1"/>
          <p:nvPr/>
        </p:nvSpPr>
        <p:spPr>
          <a:xfrm>
            <a:off x="1403648" y="504383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Dr. Salih AKBUDAK</a:t>
            </a:r>
          </a:p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Fizik Bölümü Araştırma Görevlisi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9798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0375" y="1556792"/>
            <a:ext cx="86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tüyden daha hafiftir.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44" y="2276872"/>
            <a:ext cx="5848085" cy="43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863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0375" y="1556792"/>
            <a:ext cx="868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lastikten daha esnektir. Çekildiğinde ilk uzunluğunun %20 si kadar fazladan uzayabilmektedir.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668"/>
            <a:ext cx="5832648" cy="38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39930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0375" y="1556792"/>
            <a:ext cx="86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bakırdan daha iyi iletkendir.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73" y="2327385"/>
            <a:ext cx="6742766" cy="42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026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88650" y="1453952"/>
            <a:ext cx="86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Isı iletkenliği grafit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bakır ve alüminyumdan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daha fazladır.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raphene is more conductive than copp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67" y="2025619"/>
            <a:ext cx="5557190" cy="45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7754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620688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08331" y="1252623"/>
            <a:ext cx="86836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mevcut malzemeler içerisinde en ince malzemedir.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Yanlızca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1 karbon atomu kalınlığındadır (0,345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 atom kalınlığındaki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tabakası mevcut ışığın %2.3’ünü absorban ettiği için oldukça şeffaf bir malzemedir.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su dışında hiçbir malzemeyi geçirmez. Bu özelliği ile deniz suyundan saf suyu ayırmada kullanılabilir.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kimyasal olarak herhangi bir atomla kolay kolay reaksiyona girmez. Bununla birlikte, farklı atom veya molekülleri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absorbe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ederek özelliklerinde değişiklikler meydana gelebilir.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karbon içeren moleküllere maruz kaldığında kendi kendini yenileyebilir (yapısındaki boşlukları)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9671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827584" y="1772816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Havacılık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Otomotiv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Enerji Depolama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Yüzey Kaplama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Sensörler</a:t>
            </a:r>
            <a:endParaRPr lang="tr-T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Tıp</a:t>
            </a:r>
            <a:endParaRPr lang="tr-TR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33842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93095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Havacılık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0375" y="287761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Düşük ağırlık (hafiflik)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Yüksek ısı direnci,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Yüksek kuvvet/ağırlık oranı,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Düşük yoğunluk,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Paslanma ve aşınmaya karşı direnç,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Yüksek sertlik,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Aşınma direnci,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63" y="2780928"/>
            <a:ext cx="38469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313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93095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Otomotiv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7975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Düşük ağırlık (hafiflik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Yakıt tasarrufu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Aşınamaya ve paslanmaya karşı direnç.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Güneş enerjisinden faydalanma özelliği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Yüksek hızlar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Çevre dostu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0.wp.com/www.technobyte.org/wp-content/uploads/2016/10/bac-mono-graphene-car-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37027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318122" y="57872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BAC’s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Mono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grafenden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yapılan ilk otomobil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46239" y="6361856"/>
            <a:ext cx="287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http://www.bac-mono.com</a:t>
            </a:r>
            <a:r>
              <a:rPr lang="tr-T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789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28411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14871" y="26369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İnce, dayanıklı ve katlanabilir ekran teknolojisi,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Transistörler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Mikroçipler,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24055" cy="24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 descr="grafen transistö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36" y="4437112"/>
            <a:ext cx="3995936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7277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</a:p>
        </p:txBody>
      </p:sp>
      <p:pic>
        <p:nvPicPr>
          <p:cNvPr id="26626" name="Picture 2" descr="graphene transisto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5" y="2636912"/>
            <a:ext cx="5025202" cy="21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860" y="5207527"/>
            <a:ext cx="808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Mattevi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et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al.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Nanotechnology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(2012) 344017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AutoShape 4" descr="Materials Today">
            <a:hlinkClick r:id="rId4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85" y="2636912"/>
            <a:ext cx="3377768" cy="252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704799" y="5273134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Nanomaterials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2014, 4(2), 267-300</a:t>
            </a:r>
          </a:p>
        </p:txBody>
      </p:sp>
    </p:spTree>
    <p:extLst>
      <p:ext uri="{BB962C8B-B14F-4D97-AF65-F5344CB8AC3E}">
        <p14:creationId xmlns:p14="http://schemas.microsoft.com/office/powerpoint/2010/main" val="7247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00348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000132" y="552263"/>
            <a:ext cx="553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GRAFEN NASIL BİR MALZEMEDİR?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eriyodik tablo siyah beyaz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3022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9" y="5013176"/>
            <a:ext cx="7302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Periyodik tablodaki en ilginç elementlerden biri karbon atomudur. 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Karbon atomu doğada en fazla bulunan elementlerden biridir (Oksijen, hidrojen ve azottan sonra). İnsan vücudunda da oksijenden sonra en fazla bulunan elementtir. </a:t>
            </a:r>
            <a:endParaRPr lang="tr-TR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99281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99" y="2492896"/>
            <a:ext cx="6874024" cy="38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7044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5112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Enerji Depolama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450681" y="2072332"/>
            <a:ext cx="82662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Küçük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kapasitörler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Tamamen esnek katlanabilen enerji depolama cihazları,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Şeffaf bataryalar,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Yüksek kapasiteli ve hızlı şarj eden cihazlar,</a:t>
            </a: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4" y="3429000"/>
            <a:ext cx="442164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9" y="3604840"/>
            <a:ext cx="3840361" cy="22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16370" y="609727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PNAS , 109 (2012) 43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24507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35929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Enerji Depolama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7650" name="Picture 2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4" y="1985016"/>
            <a:ext cx="5256584" cy="41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0374" y="6093296"/>
            <a:ext cx="699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Reviews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: 16033 (2016)</a:t>
            </a:r>
          </a:p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doi:10.1038/natrevmats.2016.33</a:t>
            </a:r>
          </a:p>
        </p:txBody>
      </p:sp>
    </p:spTree>
    <p:extLst>
      <p:ext uri="{BB962C8B-B14F-4D97-AF65-F5344CB8AC3E}">
        <p14:creationId xmlns:p14="http://schemas.microsoft.com/office/powerpoint/2010/main" val="2950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94339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62090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Yüzey Kaplama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53256" y="3068960"/>
            <a:ext cx="6991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Uçak Teknoloji ve uzay araştırmaları,</a:t>
            </a: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Otomotiv Teknoloji,</a:t>
            </a: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Binalarda Yapı Malzemesi,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Biyomedikal uygulamalar,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65" y="2348881"/>
            <a:ext cx="4302960" cy="35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03392" y="5733256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Colloid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Interfaces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151 (2017) 354-362.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0639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62090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Yüzey Kaplama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Abstrac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79576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923928" y="5628881"/>
            <a:ext cx="380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ACS Nano, 2012, 6 (2), pp 1102–1108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283968" y="605264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Dhiraj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Prasai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ve arkadaşları)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1258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208" y="167461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" y="2197836"/>
            <a:ext cx="5898248" cy="31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03265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9082" y="131666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Sensörler</a:t>
            </a:r>
            <a:endParaRPr lang="tr-TR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2870537"/>
            <a:ext cx="4288712" cy="337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60" y="2978549"/>
            <a:ext cx="4397463" cy="31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11657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9082" y="131666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Tıp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6" y="2636911"/>
            <a:ext cx="3727301" cy="37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3143637"/>
            <a:ext cx="3790137" cy="31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47233" y="1988840"/>
            <a:ext cx="6748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tabanlı kuantum noktacıkları kanser teşhis ve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tedavisi için umut vadetmektedir.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33401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Uygulamaları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9082" y="131666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Tıp</a:t>
            </a:r>
          </a:p>
        </p:txBody>
      </p:sp>
      <p:sp>
        <p:nvSpPr>
          <p:cNvPr id="5" name="AutoShape 4" descr="Materials Today">
            <a:hlinkClick r:id="rId3" tooltip="Go to Materials Today on ScienceDirect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61800" y="2132856"/>
            <a:ext cx="79476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Diğer ince malzeme ile birleştirildiğinde ultra ince malzeme haline getirilebilen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bir hastanın derisi üzerine sıcaklık, kas gerginliği ve nem düzeylerini izlemek için yapıştırılabilir.</a:t>
            </a: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Örneğin, Bir hastane de hastanın koluna yapıştırılmış bir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RFID, vücut sıcaklığını, kalp atışını ölçebilecek ve bu bilgiyi hastanenin sağlık personeline kablosuz şekilde gönderilebilecektir.</a:t>
            </a: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Cilt üzerine doğrudan yerleştirilemediğinde , yaşam kalitesini attırmak ve sağlık hizmetin uzaktan denetiminin yararlı olabilmesi için giysinin içine dâhil edilebilir..</a:t>
            </a: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Bu sonuçlar Manchester üniversitesi aracılığıyla yakın zamanda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Reports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dergisinde yayınlandı.</a:t>
            </a:r>
          </a:p>
        </p:txBody>
      </p:sp>
    </p:spTree>
    <p:extLst>
      <p:ext uri="{BB962C8B-B14F-4D97-AF65-F5344CB8AC3E}">
        <p14:creationId xmlns:p14="http://schemas.microsoft.com/office/powerpoint/2010/main" val="9102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33842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56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Ticari Piyasası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7143"/>
            <a:ext cx="6552728" cy="48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30911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132469" y="754112"/>
            <a:ext cx="553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GRAFEN NASIL BİR MALZEMEDİR?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91" y="1962288"/>
            <a:ext cx="6677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2243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56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Ticari Piyasası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34101" cy="46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22433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74119" y="731894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Bilimsel Etkisi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cikbilim.com/wp-content/uploads/2012/12/tab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5"/>
            <a:ext cx="6575493" cy="43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054862" y="5752602"/>
            <a:ext cx="7909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Tablo 1: 2004 – 2011 tarihleri arasında farklı bilim dallarına 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sınıflandırılmış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bilimsel dergilerin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ile ilgili yayın sayıları (Kaynak: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Thomson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Reuters Raporu)</a:t>
            </a:r>
          </a:p>
        </p:txBody>
      </p:sp>
    </p:spTree>
    <p:extLst>
      <p:ext uri="{BB962C8B-B14F-4D97-AF65-F5344CB8AC3E}">
        <p14:creationId xmlns:p14="http://schemas.microsoft.com/office/powerpoint/2010/main" val="28689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48395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449680" y="729497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Bilimsel Etkisi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&amp;Idot;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32848" cy="50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91095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69820" y="767102"/>
            <a:ext cx="81817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teknolojik alanlarda kullanımında </a:t>
            </a:r>
          </a:p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karşılaşılan zorluklar;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6177" y="2492896"/>
            <a:ext cx="811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Sahip olduğu üstün özelliklere ve bu alanda yapılan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devasa araştırmalara rağmen halen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seri üretimi gerçekleştirilememiştir. Bunun en önemli nedeni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maliyetinin yüksek olmasıdır.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17140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307975" y="76710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Özet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8950" y="2077397"/>
            <a:ext cx="8115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sunumda size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nasıl bir malzeme olduğu ve ne tür teknolojik uygulamalarda kullanıldığını anlatmaya çalıştım.</a:t>
            </a:r>
          </a:p>
          <a:p>
            <a:pPr algn="just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çok disiplin tarafından önemli bir malzeme olarak kabul edildiği ve bu malzeme ile ilgili yapılan araştırmaların artan bir eğilimle devam ettiği görüldü. </a:t>
            </a:r>
          </a:p>
          <a:p>
            <a:pPr algn="just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Yapılan araştırmalar çok uzak olmayan bir gelecekte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tabanlı malzemelerin günlük hayatımızda yoğun olarak kullanılacağını göstermektedir.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2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69820" y="767102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Referanslar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7974" y="1700808"/>
            <a:ext cx="77924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[1] A. K.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Geim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&amp; K. S.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Novoselov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Nature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6, 183 - 192 (2007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Z.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X.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Z.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ACS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4, 4074 (2010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[3].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K. Kim, S.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L. Z.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Tan,W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Regan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J. M.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Yuk,E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Chatterjee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M. F.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Crommie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M. L.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Cohen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S. G.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Louie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Zettl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 108, 246103 (2012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[4].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2"/>
              </a:rPr>
              <a:t>W. Yan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3"/>
              </a:rPr>
              <a:t>W. Y. 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4"/>
              </a:rPr>
              <a:t>Z. D.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4"/>
              </a:rPr>
              <a:t>Chu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5"/>
              </a:rPr>
              <a:t>M.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5"/>
              </a:rPr>
              <a:t>Liu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6"/>
              </a:rPr>
              <a:t>L.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6"/>
              </a:rPr>
              <a:t>Meng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7"/>
              </a:rPr>
              <a:t>R. F.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7"/>
              </a:rPr>
              <a:t>Dou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8"/>
              </a:rPr>
              <a:t>Y.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8"/>
              </a:rPr>
              <a:t>Zhang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9"/>
              </a:rPr>
              <a:t>Z.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9"/>
              </a:rPr>
              <a:t>Liu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0"/>
              </a:rPr>
              <a:t>J. C.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0"/>
              </a:rPr>
              <a:t>Nie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1"/>
              </a:rPr>
              <a:t>L. 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Nature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., 2159 (2013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[5].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Castro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Neto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A. H.,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Peres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N. M. R.,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Novoselov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K. S. &amp;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Geim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A. K.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81, 109–162 (2009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[6].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S. Y.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Yue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2"/>
              </a:rPr>
              <a:t>Q. B. Yan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2"/>
              </a:rPr>
              <a:t>Zhen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2"/>
              </a:rPr>
              <a:t>-Gang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2"/>
              </a:rPr>
              <a:t>Zhu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2"/>
              </a:rPr>
              <a:t>H. J.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2"/>
              </a:rPr>
              <a:t>Cui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2"/>
              </a:rPr>
              <a:t>Q.R.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2"/>
              </a:rPr>
              <a:t>Zheng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12"/>
              </a:rPr>
              <a:t>G. Su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  <a:hlinkClick r:id="rId13" tooltip="Go to Carbon on ScienceDirect"/>
              </a:rPr>
              <a:t>Carbon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71 150-158 (2014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[7].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S.Akbudak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Graphenin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Keşfi-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Nanoteknoloji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Nanotıp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Bilim Dergisi, Hacettepe 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Üniv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2012.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[8]. www.kuark.org/Grafen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7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62979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611560" y="2623093"/>
            <a:ext cx="836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Dinlediğiniz için teşekkür ederim !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47305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946436" y="760079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TARİHÇE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38849" y="1552436"/>
            <a:ext cx="4027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Grafit (</a:t>
            </a:r>
            <a:r>
              <a:rPr lang="tr-TR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Petroski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1564)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9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42380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679387" y="555034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TARİHÇE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412776"/>
            <a:ext cx="7143767" cy="5214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</a:rPr>
              <a:t>90’lar – </a:t>
            </a:r>
            <a:r>
              <a:rPr lang="tr-TR" b="1" dirty="0" err="1" smtClean="0">
                <a:solidFill>
                  <a:srgbClr val="FF0000"/>
                </a:solidFill>
              </a:rPr>
              <a:t>Fullerene</a:t>
            </a:r>
            <a:r>
              <a:rPr lang="tr-TR" b="1" dirty="0" smtClean="0">
                <a:solidFill>
                  <a:srgbClr val="FF0000"/>
                </a:solidFill>
              </a:rPr>
              <a:t> - Karbon </a:t>
            </a:r>
            <a:r>
              <a:rPr lang="tr-TR" b="1" dirty="0" err="1" smtClean="0">
                <a:solidFill>
                  <a:srgbClr val="FF0000"/>
                </a:solidFill>
              </a:rPr>
              <a:t>Nanotüpler</a:t>
            </a:r>
            <a:r>
              <a:rPr lang="tr-TR" b="1" dirty="0" smtClean="0">
                <a:solidFill>
                  <a:srgbClr val="FF0000"/>
                </a:solidFill>
              </a:rPr>
              <a:t> -</a:t>
            </a:r>
            <a:r>
              <a:rPr lang="tr-TR" b="1" dirty="0" err="1" smtClean="0">
                <a:solidFill>
                  <a:srgbClr val="FF0000"/>
                </a:solidFill>
              </a:rPr>
              <a:t>Drexler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tr-TR" sz="1600" b="1" dirty="0" smtClean="0"/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tr-TR" sz="2400" dirty="0" smtClean="0"/>
              <a:t>     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1985 yılında Rice Üniversitesinde Richard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Smalley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öncülüğündeki araştırmacılar 60 karbon atomunun simetrik biçimde sıralanmasıyla elde edilen futbol topu şeklindeki “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fullerene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” molekülleri geliştirilmiştir. 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 Elde edilen molekül 1 nanometre büyüklüğünde ve çelikten daha güçlü, plastikten daha hafif, elektrik ve ısı geçirgen bir yapıya sahipti. Bu araştırmacılar 1996 yılında Nobel Kimya ödülünü aldılar. 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  1991 yılında da Japon NEC firması araştırmacılarından biri olan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Sumio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Iijima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karbon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tüpleri bulmuştur. Karbon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tüpler,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fullerene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molekülünün esnetilmiş bir şekli olup benzer şekilde önemli özelliklere sahip, çelikten 100 kat daha güçlü ve ağırlığı çeliğin ağırlığının 6’da 1’i kadardı.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28" y="469047"/>
            <a:ext cx="1802232" cy="21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4216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946436" y="760079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TARİHÇE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3528" y="1124744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53" y="3501008"/>
            <a:ext cx="4229836" cy="32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1951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kez Manchester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Üniversitesinden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Geim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Konstantin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Novoselov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tarafından 2004 yılında sentezlenmiştir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Novoselov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arkadaşları grafit tabakasını bir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zemin üzerine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kaydırırarak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tek tabakalı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grafeni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gözlemlemeyi başarmışlardır.(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Novaselov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 al. 2004). </a:t>
            </a:r>
          </a:p>
        </p:txBody>
      </p:sp>
    </p:spTree>
    <p:extLst>
      <p:ext uri="{BB962C8B-B14F-4D97-AF65-F5344CB8AC3E}">
        <p14:creationId xmlns:p14="http://schemas.microsoft.com/office/powerpoint/2010/main" val="16169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83682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9" name="Picture 7" descr="Nobel prize in physics 2010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6" y="592768"/>
            <a:ext cx="5328592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0166" y="731894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 descr="&amp;Idot;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0"/>
            <a:ext cx="5901072" cy="44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5471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924944"/>
            <a:ext cx="4124743" cy="36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32" y="2924945"/>
            <a:ext cx="3701265" cy="36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0375" y="1650473"/>
            <a:ext cx="6729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çelikten 300 kat daha sağlamdır.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61274"/>
              </p:ext>
            </p:extLst>
          </p:nvPr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ADIYAMAN ÜNİVERSİTESİ FEN-EDEBİYAT FAKÜLTESİ BİLİM VE SANAT SEMİNERLERİ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2" descr="2010 yılı nobel fizik ödülü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843808" y="73189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Grafenin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Özellikleri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0375" y="1556792"/>
            <a:ext cx="86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Hali hazırda en sert malzeme olan elmastan 4 kat daha serttir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raphene is harder than diamond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1"/>
            <a:ext cx="6400957" cy="36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1734</Words>
  <Application>Microsoft Office PowerPoint</Application>
  <PresentationFormat>Ekran Gösterisi (4:3)</PresentationFormat>
  <Paragraphs>210</Paragraphs>
  <Slides>36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Mehmet TURAN</cp:lastModifiedBy>
  <cp:revision>176</cp:revision>
  <dcterms:created xsi:type="dcterms:W3CDTF">2017-10-04T18:03:33Z</dcterms:created>
  <dcterms:modified xsi:type="dcterms:W3CDTF">2017-11-03T08:46:07Z</dcterms:modified>
</cp:coreProperties>
</file>